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 Mono Light"/>
      <p:regular r:id="rId49"/>
      <p:bold r:id="rId50"/>
      <p:italic r:id="rId51"/>
      <p:boldItalic r:id="rId52"/>
    </p:embeddedFont>
    <p:embeddedFont>
      <p:font typeface="Open Sans Light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Mon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Light-italic.fntdata"/><Relationship Id="rId50" Type="http://schemas.openxmlformats.org/officeDocument/2006/relationships/font" Target="fonts/RobotoMonoLight-bold.fntdata"/><Relationship Id="rId53" Type="http://schemas.openxmlformats.org/officeDocument/2006/relationships/font" Target="fonts/OpenSansLight-regular.fntdata"/><Relationship Id="rId52" Type="http://schemas.openxmlformats.org/officeDocument/2006/relationships/font" Target="fonts/RobotoMonoLight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Light-italic.fntdata"/><Relationship Id="rId10" Type="http://schemas.openxmlformats.org/officeDocument/2006/relationships/slide" Target="slides/slide5.xml"/><Relationship Id="rId54" Type="http://schemas.openxmlformats.org/officeDocument/2006/relationships/font" Target="fonts/OpenSansLight-bold.fntdata"/><Relationship Id="rId13" Type="http://schemas.openxmlformats.org/officeDocument/2006/relationships/slide" Target="slides/slide8.xml"/><Relationship Id="rId57" Type="http://schemas.openxmlformats.org/officeDocument/2006/relationships/font" Target="fonts/OpenSans-regular.fntdata"/><Relationship Id="rId12" Type="http://schemas.openxmlformats.org/officeDocument/2006/relationships/slide" Target="slides/slide7.xml"/><Relationship Id="rId56" Type="http://schemas.openxmlformats.org/officeDocument/2006/relationships/font" Target="fonts/OpenSans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italic.fntdata"/><Relationship Id="rId14" Type="http://schemas.openxmlformats.org/officeDocument/2006/relationships/slide" Target="slides/slide9.xml"/><Relationship Id="rId58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02e190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02e190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02e190d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b02e190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b02e190d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b02e190d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02e190d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02e190d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b02e190d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b02e190d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b02e190d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b02e190d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b02e190d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b02e190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b02e190d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b02e190d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b02e190d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b02e190d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02e190d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b02e190d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aca30b52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aca30b52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b02e190d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b02e190d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02e190d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02e190d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b02e190d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b02e190d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b02e190d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b02e190d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08f022c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08f022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b02e190d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b02e190d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02e190d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02e190d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b08f022c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b08f022c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08f022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08f022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b08f022c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b08f022c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20850d1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20850d1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b08f022c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b08f022c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08f022c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b08f022c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b08f022c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b08f022c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af6fcab1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af6fcab1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af6fcab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af6fcab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af6fcab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af6fcab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af6fcab1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af6fcab1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af6fcab1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af6fcab1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af6fcab1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af6fcab1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b08f022c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b08f022c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8af789c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8af789c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b08f022c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b08f022c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08f022c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b08f022c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b08f022c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b08f022c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b08f022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b08f022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02e190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02e190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b02e190d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b02e190d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af6fcab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af6fcab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af6fcab1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af6fcab1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af6fcab1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af6fcab1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sz="52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4749900"/>
            <a:ext cx="183554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Open Sans"/>
              <a:buNone/>
              <a:defRPr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Font typeface="Open Sans"/>
              <a:buNone/>
              <a:defRPr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800"/>
              <a:buNone/>
              <a:defRPr>
                <a:solidFill>
                  <a:srgbClr val="1C458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6200" y="4749900"/>
            <a:ext cx="1835543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rojectendings.github.io/principles/#release-management" TargetMode="External"/><Relationship Id="rId4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rojectendings.github.io/principles/#release-management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7.jpg"/><Relationship Id="rId5" Type="http://schemas.openxmlformats.org/officeDocument/2006/relationships/image" Target="../media/image1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0" y="108300"/>
            <a:ext cx="9144000" cy="11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</a:rPr>
              <a:t>Stories of Loss: Fragility in the Archive</a:t>
            </a:r>
            <a:endParaRPr b="1" sz="1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The Endings Project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4088100"/>
            <a:ext cx="85206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J. Matthew</a:t>
            </a: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Huculak &amp; Claire Carlin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hcmc.uvic.ca/endings 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projectendings.github.io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0" y="4088100"/>
            <a:ext cx="4680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6CAC7"/>
                </a:solidFill>
              </a:rPr>
              <a:t>bit.ly/csdh2019</a:t>
            </a:r>
            <a:endParaRPr b="1" sz="3600">
              <a:solidFill>
                <a:srgbClr val="E6CAC7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B539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Stage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21923" l="0" r="0" t="0"/>
          <a:stretch/>
        </p:blipFill>
        <p:spPr>
          <a:xfrm>
            <a:off x="655075" y="1384398"/>
            <a:ext cx="7385675" cy="23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have a timeline? 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63" y="2056526"/>
            <a:ext cx="8002873" cy="12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questions were you thinking about? 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3" y="1421200"/>
            <a:ext cx="8190474" cy="28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project complete &amp; archived?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5272"/>
            <a:ext cx="9143998" cy="143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complete, where is it archived? 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25" y="1463125"/>
            <a:ext cx="8324749" cy="17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Preservation Plan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3613"/>
            <a:ext cx="8839200" cy="141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 of Data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13" y="1947199"/>
            <a:ext cx="8089974" cy="17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Formats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00" y="1728051"/>
            <a:ext cx="6716000" cy="22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50" y="1152475"/>
            <a:ext cx="841650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models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225" y="1072475"/>
            <a:ext cx="7366525" cy="376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953725" y="1780200"/>
            <a:ext cx="7341300" cy="15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“Endings: Concluding, Archiving, and Preserving Digital Projects for Long-Term Usability”</a:t>
            </a:r>
            <a:endParaRPr sz="24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SSHRC Insight Grant - $270,000 - 4 Years</a:t>
            </a:r>
            <a:endParaRPr sz="24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675" y="4779700"/>
            <a:ext cx="4838960" cy="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0"/>
            <a:ext cx="2114099" cy="133435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Follow-up interviews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25, 1-hour interviews conducted with those who self-identified as being willing to meet via Skype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36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067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Institutional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Outputs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Scholarly/academic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Storage, backup, and preservation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Transcription &amp; TEI</a:t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71" y="1152474"/>
            <a:ext cx="830452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Transcription &amp; TEI</a:t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50" y="1017725"/>
            <a:ext cx="6833948" cy="376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reconciliation</a:t>
            </a:r>
            <a:endParaRPr/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800" y="1152475"/>
            <a:ext cx="7567503" cy="35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11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Instance Counts</a:t>
            </a:r>
            <a:endParaRPr/>
          </a:p>
        </p:txBody>
      </p:sp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6925"/>
            <a:ext cx="9144003" cy="3881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results-Team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9008"/>
            <a:ext cx="9144002" cy="592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results- Team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 rotWithShape="1">
          <a:blip r:embed="rId3">
            <a:alphaModFix/>
          </a:blip>
          <a:srcRect b="39759" l="0" r="0" t="0"/>
          <a:stretch/>
        </p:blipFill>
        <p:spPr>
          <a:xfrm>
            <a:off x="152400" y="1722900"/>
            <a:ext cx="8839199" cy="10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results- Storage</a:t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4313"/>
            <a:ext cx="8839199" cy="734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results- Storage</a:t>
            </a:r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25" y="2196800"/>
            <a:ext cx="8839196" cy="74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2960000" y="499650"/>
            <a:ext cx="5225400" cy="14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Humanities Faculty</a:t>
            </a:r>
            <a:endParaRPr sz="24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Claire Carlin, Le Mariage sous l’Ancien Régime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Ewa </a:t>
            </a: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Czaykowska-Higgins</a:t>
            </a: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, The Nxa’amxcin Database and Dictionary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Janelle Jenstad, The Map of Early Modern London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2423949" cy="15299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5"/>
          <p:cNvSpPr txBox="1"/>
          <p:nvPr/>
        </p:nvSpPr>
        <p:spPr>
          <a:xfrm>
            <a:off x="101675" y="1962475"/>
            <a:ext cx="47445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Librarians</a:t>
            </a:r>
            <a:endParaRPr sz="24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Corey Davis, Systems Librarian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John Durno, Head of Library Systems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Lisa Goddard, Associate University Librarian for Digital Scholarship and Strategy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J. Matthew Huculak, Digital Scholarship Librarian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5044800" y="2013738"/>
            <a:ext cx="40992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Humanities Computing Media Centre (HCMC)</a:t>
            </a:r>
            <a:endParaRPr sz="24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Martin Holmes, Programmer Consultant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Stewart Arneil, Programmer Consultant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Greg Newton, Programmer Consultant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423950" y="3729700"/>
            <a:ext cx="39960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</a:rPr>
              <a:t>Research Assistants</a:t>
            </a:r>
            <a:endParaRPr sz="24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Emily Comeau, Sarah Kell, Daniel Martin, Tye Landels-Gruenewald, Jennifer Polack, Joseph Takeda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937900" y="0"/>
            <a:ext cx="3206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B539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https://hcmc.uvic.ca/endings/</a:t>
            </a:r>
            <a:endParaRPr sz="1800">
              <a:solidFill>
                <a:srgbClr val="0B539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results- Storage</a:t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5438"/>
            <a:ext cx="8839199" cy="39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results- Storage</a:t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" y="2411825"/>
            <a:ext cx="8839195" cy="31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Observations (not vetted by team)</a:t>
            </a:r>
            <a:endParaRPr/>
          </a:p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311700" y="1152475"/>
            <a:ext cx="85206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want to follow best practices but are not trained/experts in all the moving parts of making a project last.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have good-faith intentions that override complexities of human relationships.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Loss of data usually follows a loss in a personal relationship due to death/change of professional status,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Library and archive support uneven (depending on status of PI, resources of institution, etc.).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Reluctance to separate idea of “website” from “data.”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Endings principles</a:t>
            </a:r>
            <a:endParaRPr/>
          </a:p>
        </p:txBody>
      </p:sp>
      <p:sp>
        <p:nvSpPr>
          <p:cNvPr id="260" name="Google Shape;260;p45"/>
          <p:cNvSpPr txBox="1"/>
          <p:nvPr>
            <p:ph idx="1" type="body"/>
          </p:nvPr>
        </p:nvSpPr>
        <p:spPr>
          <a:xfrm>
            <a:off x="311700" y="1152475"/>
            <a:ext cx="5051700" cy="32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How to fail gracefully</a:t>
            </a:r>
            <a:endParaRPr sz="2400">
              <a:uFill>
                <a:noFill/>
              </a:uFill>
              <a:latin typeface="Open Sans Light"/>
              <a:ea typeface="Open Sans Light"/>
              <a:cs typeface="Open Sans Light"/>
              <a:sym typeface="Open Sans Light"/>
              <a:hlinkClick r:id="rId3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8275" y="661263"/>
            <a:ext cx="2865729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Endings principles</a:t>
            </a:r>
            <a:endParaRPr/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AutoNum type="arabicPeriod"/>
            </a:pPr>
            <a:r>
              <a:rPr lang="en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</a:t>
            </a:r>
            <a:endParaRPr sz="24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AutoNum type="arabicPeriod"/>
            </a:pPr>
            <a:r>
              <a:rPr lang="en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Products</a:t>
            </a:r>
            <a:endParaRPr sz="24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AutoNum type="arabicPeriod"/>
            </a:pPr>
            <a:r>
              <a:rPr lang="en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Processing</a:t>
            </a:r>
            <a:endParaRPr sz="24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AutoNum type="arabicPeriod"/>
            </a:pPr>
            <a:r>
              <a:rPr lang="en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Documentation</a:t>
            </a:r>
            <a:endParaRPr sz="240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 Light"/>
              <a:buAutoNum type="arabicPeriod"/>
            </a:pPr>
            <a:r>
              <a:rPr lang="en" sz="24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Release management</a:t>
            </a:r>
            <a:endParaRPr sz="2400" u="sng">
              <a:solidFill>
                <a:schemeClr val="hlink"/>
              </a:solidFill>
              <a:latin typeface="Open Sans Light"/>
              <a:ea typeface="Open Sans Light"/>
              <a:cs typeface="Open Sans Light"/>
              <a:sym typeface="Open Sans Light"/>
              <a:hlinkClick r:id="rId3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6"/>
          <p:cNvSpPr txBox="1"/>
          <p:nvPr/>
        </p:nvSpPr>
        <p:spPr>
          <a:xfrm>
            <a:off x="4775700" y="4759200"/>
            <a:ext cx="4368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https://projectendings.github.io/principles/</a:t>
            </a:r>
            <a:endParaRPr sz="1200">
              <a:solidFill>
                <a:srgbClr val="1155CC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(is not your website)</a:t>
            </a:r>
            <a:endParaRPr/>
          </a:p>
        </p:txBody>
      </p:sp>
      <p:sp>
        <p:nvSpPr>
          <p:cNvPr id="274" name="Google Shape;27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is the expression of the source information, knowledge, and expertise of our researchers. The following principles apply to data: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Data is stored only in formats which conform to open standards and which are amenable to processing (TEI XML, GML, ODF, TXT).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Data is subject to version control (Subversion, Git).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Data is continually subject to validation and diagnostic analysis.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7"/>
          <p:cNvSpPr txBox="1"/>
          <p:nvPr/>
        </p:nvSpPr>
        <p:spPr>
          <a:xfrm>
            <a:off x="4775700" y="4759200"/>
            <a:ext cx="4368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https://projectendings.github.io/principles/</a:t>
            </a:r>
            <a:endParaRPr sz="1200">
              <a:solidFill>
                <a:srgbClr val="1155CC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</a:t>
            </a:r>
            <a:endParaRPr/>
          </a:p>
        </p:txBody>
      </p:sp>
      <p:sp>
        <p:nvSpPr>
          <p:cNvPr id="281" name="Google Shape;28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Products are the project output intended for end-users, typically in the form of websites or print documents. </a:t>
            </a:r>
            <a:endParaRPr sz="14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No dependence on server-side software</a:t>
            </a:r>
            <a:r>
              <a:rPr lang="en" sz="1700">
                <a:solidFill>
                  <a:srgbClr val="999999"/>
                </a:solidFill>
              </a:rPr>
              <a:t>: build a static website with no databases, no PHP, no Python.</a:t>
            </a:r>
            <a:endParaRPr sz="1700">
              <a:solidFill>
                <a:srgbClr val="99999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No boutique or fashionable technologies</a:t>
            </a:r>
            <a:r>
              <a:rPr lang="en" sz="1700">
                <a:solidFill>
                  <a:srgbClr val="999999"/>
                </a:solidFill>
              </a:rPr>
              <a:t>: use only standards with support across all platforms, whose long-term viability is assured. Our choices are HTML5, JavaScript and CSS.</a:t>
            </a:r>
            <a:endParaRPr sz="1700">
              <a:solidFill>
                <a:srgbClr val="99999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700"/>
              <a:buChar char="●"/>
            </a:pPr>
            <a:r>
              <a:rPr lang="en" sz="1700">
                <a:solidFill>
                  <a:srgbClr val="073763"/>
                </a:solidFill>
              </a:rPr>
              <a:t>No query strings</a:t>
            </a:r>
            <a:r>
              <a:rPr lang="en" sz="1700">
                <a:solidFill>
                  <a:srgbClr val="6FA8DC"/>
                </a:solidFill>
              </a:rPr>
              <a:t>: every entity in the site has a unique page with a simple URL.</a:t>
            </a:r>
            <a:endParaRPr sz="1700">
              <a:solidFill>
                <a:srgbClr val="6FA8DC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Graceful failure</a:t>
            </a:r>
            <a:r>
              <a:rPr lang="en" sz="1700">
                <a:solidFill>
                  <a:srgbClr val="999999"/>
                </a:solidFill>
              </a:rPr>
              <a:t>: every page should still basically work even in the absence of JavaScript or CSS support. </a:t>
            </a:r>
            <a:endParaRPr sz="1700">
              <a:solidFill>
                <a:srgbClr val="999999"/>
              </a:solidFill>
            </a:endParaRPr>
          </a:p>
        </p:txBody>
      </p:sp>
      <p:sp>
        <p:nvSpPr>
          <p:cNvPr id="282" name="Google Shape;282;p48"/>
          <p:cNvSpPr txBox="1"/>
          <p:nvPr/>
        </p:nvSpPr>
        <p:spPr>
          <a:xfrm>
            <a:off x="4775700" y="4759200"/>
            <a:ext cx="4368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https://projectendings.github.io/principles/</a:t>
            </a:r>
            <a:endParaRPr sz="1200">
              <a:solidFill>
                <a:srgbClr val="1155CC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models</a:t>
            </a:r>
            <a:r>
              <a:rPr lang="en"/>
              <a:t>, including field names, descriptions, and controlled values, should be clearly documented in a static document that is maintained with the data, and should also form part of the products.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rights and </a:t>
            </a:r>
            <a:r>
              <a:rPr b="1" lang="en"/>
              <a:t>intellectual property</a:t>
            </a:r>
            <a:r>
              <a:rPr lang="en"/>
              <a:t> issues should be clearly documented. Where possible the Data and Products should be released under open licenses (Creative Commons, GNU, BSD, MPL).</a:t>
            </a:r>
            <a:endParaRPr/>
          </a:p>
        </p:txBody>
      </p:sp>
      <p:sp>
        <p:nvSpPr>
          <p:cNvPr id="289" name="Google Shape;289;p49"/>
          <p:cNvSpPr txBox="1"/>
          <p:nvPr/>
        </p:nvSpPr>
        <p:spPr>
          <a:xfrm>
            <a:off x="4775700" y="4759200"/>
            <a:ext cx="4368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https://projectendings.github.io/principles/</a:t>
            </a:r>
            <a:endParaRPr sz="1200">
              <a:solidFill>
                <a:srgbClr val="1155CC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Management</a:t>
            </a:r>
            <a:endParaRPr/>
          </a:p>
        </p:txBody>
      </p:sp>
      <p:sp>
        <p:nvSpPr>
          <p:cNvPr id="295" name="Google Shape;29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Release management handles the public release of products. Without good release management, a project can never end gracefully; it can only falter and die.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Releases should be periodical and carefully planned. The “rolling release” model should be avoided.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release should only be made when the entire product set is coherent, consistent and complete (passing all validation and diagnostic tests).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Like editions of print works, each release of a web resource should be clearly identified on every page by its build date and some kind of version number.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Web resources should include detailed instructions for citation, so that end-users can unambiguously cite a specific page from a specific edition.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1155CC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96" name="Google Shape;296;p50"/>
          <p:cNvSpPr txBox="1"/>
          <p:nvPr/>
        </p:nvSpPr>
        <p:spPr>
          <a:xfrm>
            <a:off x="4775700" y="4759200"/>
            <a:ext cx="43683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1155CC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https://projectendings.github.io/principles/</a:t>
            </a:r>
            <a:endParaRPr sz="1200">
              <a:solidFill>
                <a:srgbClr val="1155CC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444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projects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75" y="1690701"/>
            <a:ext cx="4322833" cy="230530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784" y="2458625"/>
            <a:ext cx="4284713" cy="230530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764" y="112101"/>
            <a:ext cx="4150760" cy="2177801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Outputs</a:t>
            </a:r>
            <a:endParaRPr/>
          </a:p>
        </p:txBody>
      </p:sp>
      <p:sp>
        <p:nvSpPr>
          <p:cNvPr id="307" name="Google Shape;307;p52"/>
          <p:cNvSpPr txBox="1"/>
          <p:nvPr>
            <p:ph idx="1" type="body"/>
          </p:nvPr>
        </p:nvSpPr>
        <p:spPr>
          <a:xfrm>
            <a:off x="311700" y="1152475"/>
            <a:ext cx="8520600" cy="23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digital editions finished and archived.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Toolkit for creating static version of websites.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Diagnostic tools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 track tasks to completion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produce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of principles/guidelines for ending and archiving projects.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materials for DH researchers. </a:t>
            </a:r>
            <a:endParaRPr/>
          </a:p>
        </p:txBody>
      </p:sp>
      <p:pic>
        <p:nvPicPr>
          <p:cNvPr id="308" name="Google Shape;3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86" y="3684213"/>
            <a:ext cx="1337476" cy="1145475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52"/>
          <p:cNvSpPr txBox="1"/>
          <p:nvPr/>
        </p:nvSpPr>
        <p:spPr>
          <a:xfrm>
            <a:off x="3880175" y="4086557"/>
            <a:ext cx="3369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Indicator of being “endings compliant”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25" y="0"/>
            <a:ext cx="8599147" cy="45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25" y="387275"/>
            <a:ext cx="7788548" cy="412527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Look forward to our whitepaper in the coming year!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web archiving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901" y="1098275"/>
            <a:ext cx="5299248" cy="36594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Hard linking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675" y="1152475"/>
            <a:ext cx="5422648" cy="375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Long-term accessibility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I</a:t>
            </a: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n Canada alone, SSHRC has invested $15.8 million on 138 projects through its (former) ITST program.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</a:b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How </a:t>
            </a:r>
            <a:r>
              <a:rPr b="1" lang="en" sz="2400"/>
              <a:t>DO</a:t>
            </a: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 digital humanities projects conclude?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How </a:t>
            </a:r>
            <a:r>
              <a:rPr b="1" i="1" lang="en" sz="2400"/>
              <a:t>SHOULD</a:t>
            </a: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 digital humanities projects conclude?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Short answer: They don’t.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Surveys &amp; interviews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Open Sans Light"/>
              <a:buChar char="●"/>
            </a:pP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Survey of DH project leads: 127 responses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Open Sans Light"/>
              <a:buChar char="●"/>
            </a:pPr>
            <a:r>
              <a:rPr lang="en" sz="2400">
                <a:latin typeface="Open Sans Light"/>
                <a:ea typeface="Open Sans Light"/>
                <a:cs typeface="Open Sans Light"/>
                <a:sym typeface="Open Sans Light"/>
              </a:rPr>
              <a:t>In-depth interviews: 25 (currently being TEI encoded)</a:t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Results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575201" cy="15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975" y="3292675"/>
            <a:ext cx="5986323" cy="14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 - UVIC LI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